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9" r:id="rId5"/>
    <p:sldId id="270" r:id="rId6"/>
    <p:sldId id="264" r:id="rId7"/>
    <p:sldId id="259" r:id="rId8"/>
    <p:sldId id="258" r:id="rId9"/>
    <p:sldId id="266" r:id="rId10"/>
    <p:sldId id="267" r:id="rId11"/>
    <p:sldId id="265" r:id="rId12"/>
    <p:sldId id="268" r:id="rId13"/>
    <p:sldId id="260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1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20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25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55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588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382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90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22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5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82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9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85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4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79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28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D03F-AB7F-4EB6-9005-F657B22D0B7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9FFF-9918-45A4-9541-01BC8EF42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621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69" y="-6411"/>
            <a:ext cx="9072730" cy="68644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FFFF00"/>
                </a:solidFill>
              </a:rPr>
              <a:t>Candida</a:t>
            </a:r>
            <a:r>
              <a:rPr lang="fi-FI" dirty="0" smtClean="0">
                <a:solidFill>
                  <a:srgbClr val="FFFF00"/>
                </a:solidFill>
              </a:rPr>
              <a:t> </a:t>
            </a:r>
            <a:r>
              <a:rPr lang="fi-FI" dirty="0" err="1" smtClean="0">
                <a:solidFill>
                  <a:srgbClr val="FFFF00"/>
                </a:solidFill>
              </a:rPr>
              <a:t>auris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LL Jere Saarijärvi, </a:t>
            </a:r>
            <a:r>
              <a:rPr lang="fi-FI" dirty="0" err="1" smtClean="0"/>
              <a:t>inf.eval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64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6348" y="609600"/>
            <a:ext cx="1513521" cy="1326321"/>
          </a:xfrm>
        </p:spPr>
        <p:txBody>
          <a:bodyPr/>
          <a:lstStyle/>
          <a:p>
            <a:r>
              <a:rPr lang="fi-FI" dirty="0" smtClean="0"/>
              <a:t>ECDC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51" y="317303"/>
            <a:ext cx="9872749" cy="6540697"/>
          </a:xfrm>
        </p:spPr>
      </p:pic>
    </p:spTree>
    <p:extLst>
      <p:ext uri="{BB962C8B-B14F-4D97-AF65-F5344CB8AC3E}">
        <p14:creationId xmlns:p14="http://schemas.microsoft.com/office/powerpoint/2010/main" val="25655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C. </a:t>
            </a:r>
            <a:r>
              <a:rPr lang="fi-FI" dirty="0" err="1" smtClean="0"/>
              <a:t>Auris</a:t>
            </a:r>
            <a:r>
              <a:rPr lang="fi-FI" dirty="0" smtClean="0"/>
              <a:t> - MDR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662184"/>
          </a:xfrm>
        </p:spPr>
        <p:txBody>
          <a:bodyPr/>
          <a:lstStyle/>
          <a:p>
            <a:r>
              <a:rPr lang="fi-FI" dirty="0" smtClean="0"/>
              <a:t>Monilääkeresistenssi</a:t>
            </a:r>
          </a:p>
          <a:p>
            <a:pPr lvl="1"/>
            <a:r>
              <a:rPr lang="fi-FI" dirty="0" smtClean="0"/>
              <a:t>Syyksi epäillään </a:t>
            </a:r>
            <a:r>
              <a:rPr lang="fi-FI" dirty="0" err="1" smtClean="0"/>
              <a:t>atsoli</a:t>
            </a:r>
            <a:r>
              <a:rPr lang="fi-FI" dirty="0" smtClean="0"/>
              <a:t>-ryhmän sienilääkkeiden laajaa käyttöä maanviljelyksessä</a:t>
            </a:r>
          </a:p>
          <a:p>
            <a:pPr lvl="2"/>
            <a:r>
              <a:rPr lang="fi-FI" dirty="0" err="1" smtClean="0"/>
              <a:t>Flukonatsoli</a:t>
            </a:r>
            <a:r>
              <a:rPr lang="fi-FI" dirty="0" smtClean="0"/>
              <a:t>-R hyvin yleisesti, </a:t>
            </a:r>
            <a:r>
              <a:rPr lang="fi-FI" dirty="0" err="1" smtClean="0"/>
              <a:t>vorikonatsoli</a:t>
            </a:r>
            <a:r>
              <a:rPr lang="fi-FI" dirty="0" smtClean="0"/>
              <a:t>-R vaihtelee suuresti</a:t>
            </a:r>
          </a:p>
          <a:p>
            <a:pPr lvl="2"/>
            <a:r>
              <a:rPr lang="fi-FI" dirty="0" err="1" smtClean="0"/>
              <a:t>Itra</a:t>
            </a:r>
            <a:r>
              <a:rPr lang="fi-FI" dirty="0" smtClean="0"/>
              <a:t>- ja </a:t>
            </a:r>
            <a:r>
              <a:rPr lang="fi-FI" dirty="0" err="1" smtClean="0"/>
              <a:t>posakonatsoli</a:t>
            </a:r>
            <a:r>
              <a:rPr lang="fi-FI" dirty="0" smtClean="0"/>
              <a:t> usein toimivat paremmin herkkyysmääritysten mukaan mutta harvemmin käytettyjä</a:t>
            </a:r>
          </a:p>
          <a:p>
            <a:pPr lvl="1"/>
            <a:r>
              <a:rPr lang="fi-FI" dirty="0" smtClean="0"/>
              <a:t>Kyky kehittää resistenssiä myös </a:t>
            </a:r>
            <a:r>
              <a:rPr lang="fi-FI" dirty="0" err="1" smtClean="0"/>
              <a:t>ekinokandiineille</a:t>
            </a:r>
            <a:endParaRPr lang="fi-FI" dirty="0" smtClean="0"/>
          </a:p>
          <a:p>
            <a:pPr lvl="1"/>
            <a:r>
              <a:rPr lang="fi-FI" dirty="0" smtClean="0"/>
              <a:t>Resistenssi </a:t>
            </a:r>
            <a:r>
              <a:rPr lang="fi-FI" dirty="0" err="1" smtClean="0"/>
              <a:t>amfoterisiini</a:t>
            </a:r>
            <a:r>
              <a:rPr lang="fi-FI" dirty="0" smtClean="0"/>
              <a:t>-B:lle vaihtelee</a:t>
            </a:r>
          </a:p>
          <a:p>
            <a:pPr lvl="2"/>
            <a:r>
              <a:rPr lang="fi-FI" dirty="0" smtClean="0"/>
              <a:t>Selvästi harvinaisempaa kuin </a:t>
            </a:r>
            <a:r>
              <a:rPr lang="fi-FI" dirty="0" err="1" smtClean="0"/>
              <a:t>atsoleille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4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C. </a:t>
            </a:r>
            <a:r>
              <a:rPr lang="fi-FI" dirty="0" err="1" smtClean="0"/>
              <a:t>Auris</a:t>
            </a:r>
            <a:r>
              <a:rPr lang="fi-FI" dirty="0" smtClean="0"/>
              <a:t> - Diagnostiikka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661616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Löydöksen kliininen merkitys pohdittava tapauskohtaisesti</a:t>
            </a:r>
          </a:p>
          <a:p>
            <a:pPr lvl="1"/>
            <a:r>
              <a:rPr lang="fi-FI" dirty="0" smtClean="0"/>
              <a:t>Suomessa ei ole raportoitu vielä </a:t>
            </a:r>
            <a:r>
              <a:rPr lang="fi-FI" dirty="0" err="1" smtClean="0"/>
              <a:t>auris</a:t>
            </a:r>
            <a:r>
              <a:rPr lang="fi-FI" dirty="0" smtClean="0"/>
              <a:t>-infektioita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Viljelynäytteet</a:t>
            </a:r>
          </a:p>
          <a:p>
            <a:pPr lvl="1"/>
            <a:r>
              <a:rPr lang="fi-FI" dirty="0" smtClean="0"/>
              <a:t>B-</a:t>
            </a:r>
            <a:r>
              <a:rPr lang="fi-FI" dirty="0" err="1" smtClean="0"/>
              <a:t>BaktVi</a:t>
            </a:r>
            <a:r>
              <a:rPr lang="fi-FI" dirty="0" smtClean="0"/>
              <a:t>, </a:t>
            </a:r>
            <a:r>
              <a:rPr lang="fi-FI" dirty="0" err="1" smtClean="0"/>
              <a:t>Pu</a:t>
            </a:r>
            <a:r>
              <a:rPr lang="fi-FI" dirty="0" smtClean="0"/>
              <a:t>/Li/Ex-</a:t>
            </a:r>
            <a:r>
              <a:rPr lang="fi-FI" dirty="0" err="1" smtClean="0"/>
              <a:t>SieniVi</a:t>
            </a:r>
            <a:r>
              <a:rPr lang="fi-FI" dirty="0" smtClean="0"/>
              <a:t>, </a:t>
            </a:r>
            <a:r>
              <a:rPr lang="fi-FI" dirty="0" err="1" smtClean="0"/>
              <a:t>Pu</a:t>
            </a:r>
            <a:r>
              <a:rPr lang="fi-FI" dirty="0" smtClean="0"/>
              <a:t>/Li/Ex-BaktVi1</a:t>
            </a:r>
          </a:p>
          <a:p>
            <a:pPr lvl="1"/>
            <a:r>
              <a:rPr lang="fi-FI" dirty="0" smtClean="0"/>
              <a:t>Kunnon kasvu näkyy tavallisessa bakteeriviljelyssä</a:t>
            </a:r>
          </a:p>
          <a:p>
            <a:pPr lvl="2"/>
            <a:r>
              <a:rPr lang="fi-FI" dirty="0" smtClean="0"/>
              <a:t>Sieni-infektiota epäiltäessä </a:t>
            </a:r>
            <a:r>
              <a:rPr lang="fi-FI" dirty="0" err="1" smtClean="0"/>
              <a:t>SieniVi</a:t>
            </a:r>
            <a:r>
              <a:rPr lang="fi-FI" dirty="0" smtClean="0"/>
              <a:t> näyte pyydettävä erikseen</a:t>
            </a:r>
          </a:p>
          <a:p>
            <a:pPr lvl="1"/>
            <a:r>
              <a:rPr lang="fi-FI" dirty="0" smtClean="0"/>
              <a:t>Syvänäytteiden sieniviljelyitä </a:t>
            </a:r>
            <a:r>
              <a:rPr lang="fi-FI" dirty="0" err="1" smtClean="0"/>
              <a:t>rikastusviljellään</a:t>
            </a:r>
            <a:r>
              <a:rPr lang="fi-FI" dirty="0" smtClean="0"/>
              <a:t> jopa 4 viikkoa</a:t>
            </a:r>
          </a:p>
          <a:p>
            <a:pPr lvl="2"/>
            <a:r>
              <a:rPr lang="fi-FI" dirty="0" smtClean="0"/>
              <a:t>Harvoin kasvuja 10vrk jälkeen</a:t>
            </a:r>
          </a:p>
          <a:p>
            <a:r>
              <a:rPr lang="fi-FI" dirty="0" smtClean="0"/>
              <a:t>Värjäys</a:t>
            </a:r>
          </a:p>
          <a:p>
            <a:pPr lvl="1"/>
            <a:r>
              <a:rPr lang="fi-FI" dirty="0" smtClean="0"/>
              <a:t>Nopea, sensitiivisyys huono</a:t>
            </a:r>
          </a:p>
          <a:p>
            <a:pPr lvl="1"/>
            <a:r>
              <a:rPr lang="fi-FI" dirty="0" smtClean="0"/>
              <a:t>Ei tarkkaa lajimääritystä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6467301" y="3358342"/>
            <a:ext cx="4904509" cy="327521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Nukleiinihapon osoitus seuraaville hiivoille olemassa </a:t>
            </a:r>
            <a:r>
              <a:rPr lang="fi-FI" dirty="0" err="1"/>
              <a:t>NordLabissa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albicans</a:t>
            </a:r>
            <a:endParaRPr lang="fi-FI" dirty="0"/>
          </a:p>
          <a:p>
            <a:pPr lvl="1"/>
            <a:r>
              <a:rPr lang="fi-FI" dirty="0" err="1">
                <a:solidFill>
                  <a:srgbClr val="FFC000"/>
                </a:solidFill>
              </a:rPr>
              <a:t>Candida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auris</a:t>
            </a:r>
            <a:endParaRPr lang="fi-FI" dirty="0">
              <a:solidFill>
                <a:srgbClr val="FFC000"/>
              </a:solidFill>
            </a:endParaRPr>
          </a:p>
          <a:p>
            <a:pPr lvl="1"/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glabrata</a:t>
            </a:r>
            <a:endParaRPr lang="fi-FI" dirty="0"/>
          </a:p>
          <a:p>
            <a:pPr lvl="1"/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krusei</a:t>
            </a:r>
            <a:endParaRPr lang="fi-FI" dirty="0"/>
          </a:p>
          <a:p>
            <a:pPr lvl="1"/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parapsilosis</a:t>
            </a:r>
            <a:endParaRPr lang="fi-FI" dirty="0"/>
          </a:p>
          <a:p>
            <a:pPr lvl="1"/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tropicalis</a:t>
            </a:r>
            <a:endParaRPr lang="fi-FI" dirty="0"/>
          </a:p>
          <a:p>
            <a:pPr lvl="1"/>
            <a:r>
              <a:rPr lang="fi-FI" dirty="0" err="1"/>
              <a:t>Cryptococcus</a:t>
            </a:r>
            <a:r>
              <a:rPr lang="fi-FI" dirty="0"/>
              <a:t> </a:t>
            </a:r>
            <a:r>
              <a:rPr lang="fi-FI" dirty="0" err="1"/>
              <a:t>neoformans</a:t>
            </a:r>
            <a:r>
              <a:rPr lang="fi-FI" dirty="0"/>
              <a:t>/</a:t>
            </a:r>
            <a:r>
              <a:rPr lang="fi-FI" dirty="0" err="1"/>
              <a:t>gattii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74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C. </a:t>
            </a:r>
            <a:r>
              <a:rPr lang="fi-FI" dirty="0" err="1" smtClean="0"/>
              <a:t>Auris</a:t>
            </a:r>
            <a:r>
              <a:rPr lang="fi-FI" dirty="0" smtClean="0"/>
              <a:t> -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645558"/>
          </a:xfrm>
        </p:spPr>
        <p:txBody>
          <a:bodyPr>
            <a:normAutofit/>
          </a:bodyPr>
          <a:lstStyle/>
          <a:p>
            <a:r>
              <a:rPr lang="fi-FI" dirty="0" err="1" smtClean="0"/>
              <a:t>Kantajuus</a:t>
            </a:r>
            <a:r>
              <a:rPr lang="fi-FI" dirty="0" smtClean="0"/>
              <a:t> ei vaadi hoitoa!</a:t>
            </a:r>
          </a:p>
          <a:p>
            <a:r>
              <a:rPr lang="fi-FI" dirty="0" smtClean="0"/>
              <a:t>Ensilinjan empiirinen terapia </a:t>
            </a:r>
            <a:r>
              <a:rPr lang="fi-FI" dirty="0" err="1" smtClean="0">
                <a:solidFill>
                  <a:srgbClr val="FFC000"/>
                </a:solidFill>
              </a:rPr>
              <a:t>ekinokandiini</a:t>
            </a:r>
            <a:r>
              <a:rPr lang="fi-FI" dirty="0" smtClean="0"/>
              <a:t>-ryhmän lääkkeellä</a:t>
            </a:r>
          </a:p>
          <a:p>
            <a:pPr lvl="2"/>
            <a:r>
              <a:rPr lang="fi-FI" dirty="0" err="1" smtClean="0"/>
              <a:t>Anidulafungiini</a:t>
            </a:r>
            <a:r>
              <a:rPr lang="fi-FI" dirty="0" smtClean="0"/>
              <a:t> (</a:t>
            </a:r>
            <a:r>
              <a:rPr lang="fi-FI" dirty="0" err="1" smtClean="0"/>
              <a:t>Ecalta</a:t>
            </a:r>
            <a:r>
              <a:rPr lang="fi-FI" dirty="0" smtClean="0"/>
              <a:t>) 200mg iv lataus, jatko 100mg x 1 iv</a:t>
            </a:r>
          </a:p>
          <a:p>
            <a:pPr lvl="2"/>
            <a:r>
              <a:rPr lang="fi-FI" dirty="0" err="1" smtClean="0"/>
              <a:t>Kaspofungiini</a:t>
            </a:r>
            <a:r>
              <a:rPr lang="fi-FI" dirty="0" smtClean="0"/>
              <a:t> (</a:t>
            </a:r>
            <a:r>
              <a:rPr lang="fi-FI" dirty="0" err="1" smtClean="0"/>
              <a:t>Cancidas</a:t>
            </a:r>
            <a:r>
              <a:rPr lang="fi-FI" dirty="0" smtClean="0"/>
              <a:t>) 70mg lataus, jatko 50mg x 1 iv</a:t>
            </a:r>
          </a:p>
          <a:p>
            <a:pPr lvl="1"/>
            <a:r>
              <a:rPr lang="fi-FI" dirty="0" smtClean="0">
                <a:solidFill>
                  <a:srgbClr val="FFC000"/>
                </a:solidFill>
              </a:rPr>
              <a:t>Kohdennus</a:t>
            </a:r>
            <a:r>
              <a:rPr lang="fi-FI" dirty="0" smtClean="0"/>
              <a:t> herkkyysmäärityksen mukaan</a:t>
            </a:r>
          </a:p>
          <a:p>
            <a:pPr lvl="1"/>
            <a:r>
              <a:rPr lang="fi-FI" dirty="0" smtClean="0"/>
              <a:t>Vaikka potilas olisi </a:t>
            </a:r>
            <a:r>
              <a:rPr lang="fi-FI" dirty="0" err="1" smtClean="0"/>
              <a:t>flukonatsolilla</a:t>
            </a:r>
            <a:r>
              <a:rPr lang="fi-FI" dirty="0" smtClean="0"/>
              <a:t> stabiili, herkästi vaihto jo lajimäärityksen perusteella </a:t>
            </a:r>
            <a:r>
              <a:rPr lang="fi-FI" dirty="0" err="1" smtClean="0"/>
              <a:t>atsoli</a:t>
            </a:r>
            <a:r>
              <a:rPr lang="fi-FI" dirty="0" smtClean="0"/>
              <a:t>-resistenssin yleisyyden vuoksi </a:t>
            </a:r>
          </a:p>
          <a:p>
            <a:r>
              <a:rPr lang="fi-FI" dirty="0" smtClean="0"/>
              <a:t>Kehittää resistenssiä herkästi myös hoidon aikana</a:t>
            </a:r>
          </a:p>
          <a:p>
            <a:pPr lvl="1"/>
            <a:r>
              <a:rPr lang="fi-FI" dirty="0" smtClean="0"/>
              <a:t>Herkkyyksiä suositellaan seuramaan </a:t>
            </a:r>
            <a:r>
              <a:rPr lang="fi-FI" dirty="0" err="1" smtClean="0"/>
              <a:t>C.auris</a:t>
            </a:r>
            <a:r>
              <a:rPr lang="fi-FI" dirty="0" smtClean="0"/>
              <a:t> -</a:t>
            </a:r>
            <a:r>
              <a:rPr lang="fi-FI" dirty="0" err="1" smtClean="0"/>
              <a:t>kandidemiassa</a:t>
            </a:r>
            <a:r>
              <a:rPr lang="fi-FI" dirty="0" smtClean="0"/>
              <a:t> toistonäyttein</a:t>
            </a:r>
          </a:p>
          <a:p>
            <a:pPr lvl="1"/>
            <a:r>
              <a:rPr lang="fi-FI" dirty="0" err="1" smtClean="0">
                <a:solidFill>
                  <a:srgbClr val="FFC000"/>
                </a:solidFill>
              </a:rPr>
              <a:t>Amfoterisiini</a:t>
            </a:r>
            <a:r>
              <a:rPr lang="fi-FI" dirty="0" smtClean="0">
                <a:solidFill>
                  <a:srgbClr val="FFC000"/>
                </a:solidFill>
              </a:rPr>
              <a:t>-B</a:t>
            </a:r>
            <a:r>
              <a:rPr lang="fi-FI" dirty="0" smtClean="0"/>
              <a:t> vaihtoehto hankalasti resistenteille kannoille</a:t>
            </a:r>
          </a:p>
          <a:p>
            <a:r>
              <a:rPr lang="fi-FI" dirty="0" smtClean="0"/>
              <a:t>Varotoimet – seuraava esitys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11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Pohdintaa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Esimakua tulevasta?</a:t>
            </a:r>
          </a:p>
          <a:p>
            <a:pPr lvl="1"/>
            <a:r>
              <a:rPr lang="fi-FI" dirty="0" smtClean="0"/>
              <a:t>Ilmastonmuutos, maatalous, antibioottien holtiton käyttö…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EU kielsi lähes kaiken antibioottien käytön eläinten rehussa 2006</a:t>
            </a:r>
          </a:p>
          <a:p>
            <a:pPr lvl="1"/>
            <a:r>
              <a:rPr lang="fi-FI" dirty="0" smtClean="0"/>
              <a:t>Mahdollisesti vähentänyt mikrobilääkeresistenssiä ihmisen mikrobeissa</a:t>
            </a:r>
          </a:p>
          <a:p>
            <a:r>
              <a:rPr lang="fi-FI" dirty="0" err="1" smtClean="0"/>
              <a:t>Antimicrobial</a:t>
            </a:r>
            <a:r>
              <a:rPr lang="fi-FI" dirty="0" smtClean="0"/>
              <a:t> </a:t>
            </a:r>
            <a:r>
              <a:rPr lang="fi-FI" dirty="0" err="1" smtClean="0"/>
              <a:t>stewardship</a:t>
            </a:r>
            <a:endParaRPr lang="fi-FI" dirty="0" smtClean="0"/>
          </a:p>
          <a:p>
            <a:pPr lvl="1"/>
            <a:r>
              <a:rPr lang="fi-FI" dirty="0" smtClean="0"/>
              <a:t>Koulutusta mikrobilääkkeiden tutkimukseen perustuvaan käyttöön niitä määrääville ammattihenkilöille mikrobilääkeresistenssin hillitsemiseksi</a:t>
            </a:r>
          </a:p>
          <a:p>
            <a:pPr lvl="1"/>
            <a:r>
              <a:rPr lang="fi-FI" dirty="0" smtClean="0"/>
              <a:t>Tarpeettomien kuurien välttäminen</a:t>
            </a:r>
          </a:p>
          <a:p>
            <a:pPr lvl="1"/>
            <a:r>
              <a:rPr lang="fi-FI" dirty="0" smtClean="0"/>
              <a:t>Tarpeettoman laajan kirjon välttäminen</a:t>
            </a:r>
          </a:p>
        </p:txBody>
      </p:sp>
    </p:spTree>
    <p:extLst>
      <p:ext uri="{BB962C8B-B14F-4D97-AF65-F5344CB8AC3E}">
        <p14:creationId xmlns:p14="http://schemas.microsoft.com/office/powerpoint/2010/main" val="25801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Lähteet</a:t>
            </a:r>
          </a:p>
          <a:p>
            <a:pPr lvl="1"/>
            <a:r>
              <a:rPr lang="en-US" dirty="0"/>
              <a:t>Emergence of resistant </a:t>
            </a:r>
            <a:r>
              <a:rPr lang="en-US" i="1" dirty="0"/>
              <a:t>Candida </a:t>
            </a:r>
            <a:r>
              <a:rPr lang="en-US" i="1" dirty="0" err="1" smtClean="0"/>
              <a:t>auris</a:t>
            </a:r>
            <a:r>
              <a:rPr lang="fi-FI" dirty="0"/>
              <a:t>;</a:t>
            </a:r>
            <a:r>
              <a:rPr lang="fi-FI" dirty="0" smtClean="0"/>
              <a:t> Lancet </a:t>
            </a:r>
            <a:r>
              <a:rPr lang="fi-FI" dirty="0" err="1" smtClean="0"/>
              <a:t>microbe</a:t>
            </a:r>
            <a:r>
              <a:rPr lang="fi-FI" dirty="0" smtClean="0"/>
              <a:t> 4/23</a:t>
            </a:r>
          </a:p>
          <a:p>
            <a:pPr lvl="1"/>
            <a:r>
              <a:rPr lang="en-US" dirty="0" smtClean="0"/>
              <a:t>Management of </a:t>
            </a:r>
            <a:r>
              <a:rPr lang="en-US" dirty="0" err="1" smtClean="0"/>
              <a:t>candidemia</a:t>
            </a:r>
            <a:r>
              <a:rPr lang="en-US" dirty="0" smtClean="0"/>
              <a:t> and invasive candidiasis in adults; uptodate.com, </a:t>
            </a:r>
            <a:r>
              <a:rPr lang="en-US" dirty="0" err="1" smtClean="0"/>
              <a:t>päivitetty</a:t>
            </a:r>
            <a:r>
              <a:rPr lang="en-US" dirty="0" smtClean="0"/>
              <a:t> 30.8.23</a:t>
            </a:r>
          </a:p>
          <a:p>
            <a:pPr lvl="1"/>
            <a:r>
              <a:rPr lang="en-US" dirty="0" err="1" smtClean="0"/>
              <a:t>Candidemia</a:t>
            </a:r>
            <a:r>
              <a:rPr lang="en-US" dirty="0" smtClean="0"/>
              <a:t> in adults: Epidemiology, microbiology, and pathogenesis; uptodate.com, </a:t>
            </a:r>
            <a:r>
              <a:rPr lang="en-US" dirty="0" err="1" smtClean="0"/>
              <a:t>päivitetty</a:t>
            </a:r>
            <a:r>
              <a:rPr lang="en-US" dirty="0" smtClean="0"/>
              <a:t> 6.10.22</a:t>
            </a:r>
          </a:p>
          <a:p>
            <a:pPr lvl="1"/>
            <a:r>
              <a:rPr lang="en-US" dirty="0"/>
              <a:t>Increasing number of cases and outbreaks caused by </a:t>
            </a:r>
            <a:r>
              <a:rPr lang="en-US" i="1" dirty="0"/>
              <a:t>Candida </a:t>
            </a:r>
            <a:r>
              <a:rPr lang="en-US" i="1" dirty="0" err="1"/>
              <a:t>auris</a:t>
            </a:r>
            <a:r>
              <a:rPr lang="en-US" dirty="0"/>
              <a:t> in the EU/EEA, 2020 to </a:t>
            </a:r>
            <a:r>
              <a:rPr lang="en-US" dirty="0" smtClean="0"/>
              <a:t>2021; ECDC 11/21</a:t>
            </a:r>
          </a:p>
          <a:p>
            <a:pPr lvl="1"/>
            <a:r>
              <a:rPr lang="en-US" dirty="0" smtClean="0"/>
              <a:t>Candida </a:t>
            </a:r>
            <a:r>
              <a:rPr lang="en-US" dirty="0" err="1" smtClean="0"/>
              <a:t>auris</a:t>
            </a:r>
            <a:r>
              <a:rPr lang="en-US" dirty="0" smtClean="0"/>
              <a:t>; THL, </a:t>
            </a:r>
            <a:r>
              <a:rPr lang="en-US" dirty="0" err="1" smtClean="0"/>
              <a:t>päivitetty</a:t>
            </a:r>
            <a:r>
              <a:rPr lang="en-US" dirty="0" smtClean="0"/>
              <a:t> 11/21</a:t>
            </a:r>
          </a:p>
          <a:p>
            <a:pPr lvl="1"/>
            <a:r>
              <a:rPr lang="en-US" dirty="0" err="1" smtClean="0"/>
              <a:t>Antibiootti-opas</a:t>
            </a:r>
            <a:r>
              <a:rPr lang="en-US" dirty="0" smtClean="0"/>
              <a:t> 2023; </a:t>
            </a:r>
            <a:r>
              <a:rPr lang="en-US" dirty="0" err="1" smtClean="0"/>
              <a:t>Pohde</a:t>
            </a:r>
            <a:r>
              <a:rPr lang="en-US" dirty="0" smtClean="0"/>
              <a:t> </a:t>
            </a:r>
            <a:r>
              <a:rPr lang="en-US" dirty="0" err="1" smtClean="0"/>
              <a:t>infektioyksikkö</a:t>
            </a:r>
            <a:r>
              <a:rPr lang="en-US" dirty="0" smtClean="0"/>
              <a:t>, </a:t>
            </a:r>
            <a:r>
              <a:rPr lang="en-US" dirty="0" err="1" smtClean="0"/>
              <a:t>päivitetty</a:t>
            </a:r>
            <a:r>
              <a:rPr lang="en-US" dirty="0" smtClean="0"/>
              <a:t> </a:t>
            </a:r>
            <a:r>
              <a:rPr lang="en-US" dirty="0" err="1" smtClean="0"/>
              <a:t>kevät</a:t>
            </a:r>
            <a:r>
              <a:rPr lang="en-US" dirty="0" smtClean="0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Candida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95930"/>
          </a:xfrm>
        </p:spPr>
        <p:txBody>
          <a:bodyPr>
            <a:normAutofit/>
          </a:bodyPr>
          <a:lstStyle/>
          <a:p>
            <a:r>
              <a:rPr lang="fi-FI" dirty="0" smtClean="0"/>
              <a:t>Suku sisältää yli 200 lajia hiivoja</a:t>
            </a:r>
          </a:p>
          <a:p>
            <a:r>
              <a:rPr lang="fi-FI" dirty="0" smtClean="0"/>
              <a:t>Monet osa ihmisen normaaliflooraa, jopa </a:t>
            </a:r>
            <a:r>
              <a:rPr lang="fi-FI" dirty="0" err="1" smtClean="0"/>
              <a:t>kommensaalisia</a:t>
            </a:r>
            <a:endParaRPr lang="fi-FI" dirty="0" smtClean="0"/>
          </a:p>
          <a:p>
            <a:pPr lvl="1"/>
            <a:r>
              <a:rPr lang="fi-FI" dirty="0" smtClean="0"/>
              <a:t>Parikymmentä lajia voi aiheuttaa ihmiselle infektioita</a:t>
            </a:r>
          </a:p>
          <a:p>
            <a:r>
              <a:rPr lang="fi-FI" dirty="0" smtClean="0"/>
              <a:t>Herkkyys sieniantibiooteille vaihtelee lajeittain</a:t>
            </a:r>
          </a:p>
          <a:p>
            <a:pPr lvl="1"/>
            <a:r>
              <a:rPr lang="fi-FI" dirty="0" err="1" smtClean="0"/>
              <a:t>C.albicans</a:t>
            </a:r>
            <a:r>
              <a:rPr lang="fi-FI" dirty="0" smtClean="0"/>
              <a:t>, </a:t>
            </a:r>
            <a:r>
              <a:rPr lang="fi-FI" dirty="0" err="1" smtClean="0"/>
              <a:t>C.dubliniensis</a:t>
            </a:r>
            <a:r>
              <a:rPr lang="fi-FI" dirty="0" smtClean="0"/>
              <a:t>, </a:t>
            </a:r>
            <a:r>
              <a:rPr lang="fi-FI" dirty="0" err="1" smtClean="0"/>
              <a:t>C.tropicalis</a:t>
            </a:r>
            <a:r>
              <a:rPr lang="fi-FI" dirty="0" smtClean="0"/>
              <a:t> usein herkempiä</a:t>
            </a:r>
          </a:p>
          <a:p>
            <a:pPr lvl="1"/>
            <a:r>
              <a:rPr lang="fi-FI" dirty="0" err="1" smtClean="0"/>
              <a:t>C.krusei</a:t>
            </a:r>
            <a:r>
              <a:rPr lang="fi-FI" dirty="0" smtClean="0"/>
              <a:t>, </a:t>
            </a:r>
            <a:r>
              <a:rPr lang="fi-FI" dirty="0" err="1" smtClean="0"/>
              <a:t>C.glabrata</a:t>
            </a:r>
            <a:r>
              <a:rPr lang="fi-FI" dirty="0" smtClean="0"/>
              <a:t>, </a:t>
            </a:r>
            <a:r>
              <a:rPr lang="fi-FI" dirty="0" err="1" smtClean="0">
                <a:solidFill>
                  <a:srgbClr val="FFC000"/>
                </a:solidFill>
              </a:rPr>
              <a:t>C.auris</a:t>
            </a:r>
            <a:r>
              <a:rPr lang="fi-FI" dirty="0" smtClean="0"/>
              <a:t> usein resistentimpiä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6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Candida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096062"/>
            <a:ext cx="10353762" cy="4761937"/>
          </a:xfrm>
        </p:spPr>
        <p:txBody>
          <a:bodyPr>
            <a:normAutofit/>
          </a:bodyPr>
          <a:lstStyle/>
          <a:p>
            <a:r>
              <a:rPr lang="fi-FI" dirty="0" err="1" smtClean="0"/>
              <a:t>Kantajuus</a:t>
            </a:r>
            <a:r>
              <a:rPr lang="fi-FI" dirty="0" smtClean="0"/>
              <a:t> </a:t>
            </a:r>
            <a:r>
              <a:rPr lang="fi-FI" dirty="0" err="1" smtClean="0"/>
              <a:t>vs</a:t>
            </a:r>
            <a:r>
              <a:rPr lang="fi-FI" dirty="0" smtClean="0"/>
              <a:t> kandidiaasi (=infektio)</a:t>
            </a:r>
          </a:p>
          <a:p>
            <a:pPr lvl="1"/>
            <a:r>
              <a:rPr lang="fi-FI" dirty="0" smtClean="0"/>
              <a:t>Epiteelisuojan vaurio, (pitkä/laajakirjoinen) bakteeriantibioottihoito ja/tai </a:t>
            </a:r>
            <a:r>
              <a:rPr lang="fi-FI" dirty="0" err="1" smtClean="0"/>
              <a:t>immunosuppressio</a:t>
            </a:r>
            <a:r>
              <a:rPr lang="fi-FI" dirty="0" smtClean="0"/>
              <a:t> altistavat </a:t>
            </a:r>
            <a:r>
              <a:rPr lang="fi-FI" dirty="0" err="1" smtClean="0"/>
              <a:t>kandidiaasille</a:t>
            </a:r>
            <a:endParaRPr lang="fi-FI" dirty="0" smtClean="0"/>
          </a:p>
          <a:p>
            <a:r>
              <a:rPr lang="fi-FI" dirty="0" smtClean="0"/>
              <a:t>Paikallinen </a:t>
            </a:r>
            <a:r>
              <a:rPr lang="fi-FI" dirty="0" err="1"/>
              <a:t>vs</a:t>
            </a:r>
            <a:r>
              <a:rPr lang="fi-FI" dirty="0"/>
              <a:t> </a:t>
            </a:r>
            <a:r>
              <a:rPr lang="fi-FI" dirty="0" err="1"/>
              <a:t>invasiivinen</a:t>
            </a:r>
            <a:r>
              <a:rPr lang="fi-FI" dirty="0"/>
              <a:t> </a:t>
            </a:r>
            <a:r>
              <a:rPr lang="fi-FI" dirty="0" smtClean="0"/>
              <a:t>kandidiaasi</a:t>
            </a:r>
          </a:p>
          <a:p>
            <a:pPr lvl="1"/>
            <a:r>
              <a:rPr lang="fi-FI" dirty="0"/>
              <a:t>Paikallinen kandidiaasi = </a:t>
            </a:r>
            <a:r>
              <a:rPr lang="fi-FI" dirty="0" err="1"/>
              <a:t>orofaryngeaalinen</a:t>
            </a:r>
            <a:r>
              <a:rPr lang="fi-FI" dirty="0"/>
              <a:t>, vaginaalinen, haavan</a:t>
            </a:r>
          </a:p>
          <a:p>
            <a:pPr lvl="1"/>
            <a:r>
              <a:rPr lang="fi-FI" dirty="0" err="1"/>
              <a:t>Invasiivinen</a:t>
            </a:r>
            <a:r>
              <a:rPr lang="fi-FI" dirty="0"/>
              <a:t> kandidiaasi = syvä hiivainfektiofokus</a:t>
            </a:r>
          </a:p>
          <a:p>
            <a:pPr lvl="2"/>
            <a:r>
              <a:rPr lang="fi-FI" dirty="0"/>
              <a:t>maksapaise, leikkausalueen </a:t>
            </a:r>
            <a:r>
              <a:rPr lang="fi-FI" dirty="0" err="1"/>
              <a:t>nestekollektio</a:t>
            </a:r>
            <a:r>
              <a:rPr lang="fi-FI" dirty="0"/>
              <a:t>, tekonivel</a:t>
            </a:r>
          </a:p>
          <a:p>
            <a:pPr lvl="1"/>
            <a:r>
              <a:rPr lang="fi-FI" dirty="0" err="1"/>
              <a:t>Kandidemia</a:t>
            </a:r>
            <a:r>
              <a:rPr lang="fi-FI" dirty="0"/>
              <a:t> = hiivaa </a:t>
            </a:r>
            <a:r>
              <a:rPr lang="fi-FI" dirty="0" smtClean="0"/>
              <a:t>veriviljelyssä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7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Suun ja nielun kandidiaasi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11" y="2095499"/>
            <a:ext cx="6833243" cy="4469041"/>
          </a:xfrm>
        </p:spPr>
      </p:pic>
    </p:spTree>
    <p:extLst>
      <p:ext uri="{BB962C8B-B14F-4D97-AF65-F5344CB8AC3E}">
        <p14:creationId xmlns:p14="http://schemas.microsoft.com/office/powerpoint/2010/main" val="19136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Neutropeenisen</a:t>
            </a:r>
            <a:r>
              <a:rPr lang="fi-FI" dirty="0" smtClean="0"/>
              <a:t> potilaan </a:t>
            </a:r>
            <a:r>
              <a:rPr lang="fi-FI" dirty="0" err="1" smtClean="0"/>
              <a:t>disseminoitunut</a:t>
            </a:r>
            <a:r>
              <a:rPr lang="fi-FI" dirty="0" smtClean="0"/>
              <a:t> kandidiaasi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17" y="2095500"/>
            <a:ext cx="7238076" cy="4740940"/>
          </a:xfrm>
        </p:spPr>
      </p:pic>
    </p:spTree>
    <p:extLst>
      <p:ext uri="{BB962C8B-B14F-4D97-AF65-F5344CB8AC3E}">
        <p14:creationId xmlns:p14="http://schemas.microsoft.com/office/powerpoint/2010/main" val="36330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Invasiivinen</a:t>
            </a:r>
            <a:r>
              <a:rPr lang="fi-FI" dirty="0" smtClean="0"/>
              <a:t> kandidiaasi &amp; </a:t>
            </a:r>
            <a:r>
              <a:rPr lang="fi-FI" dirty="0" err="1" smtClean="0"/>
              <a:t>kandidemia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29180"/>
          </a:xfrm>
        </p:spPr>
        <p:txBody>
          <a:bodyPr>
            <a:normAutofit/>
          </a:bodyPr>
          <a:lstStyle/>
          <a:p>
            <a:r>
              <a:rPr lang="fi-FI" dirty="0" err="1" smtClean="0"/>
              <a:t>Altisteita</a:t>
            </a:r>
            <a:r>
              <a:rPr lang="fi-FI" dirty="0" smtClean="0"/>
              <a:t> </a:t>
            </a:r>
            <a:r>
              <a:rPr lang="fi-FI" dirty="0" err="1" smtClean="0"/>
              <a:t>invasiiviselle</a:t>
            </a:r>
            <a:r>
              <a:rPr lang="fi-FI" dirty="0" smtClean="0"/>
              <a:t> </a:t>
            </a:r>
            <a:r>
              <a:rPr lang="fi-FI" dirty="0" err="1" smtClean="0"/>
              <a:t>kandidiaasille</a:t>
            </a:r>
            <a:endParaRPr lang="fi-FI" dirty="0" smtClean="0"/>
          </a:p>
          <a:p>
            <a:pPr lvl="1"/>
            <a:r>
              <a:rPr lang="fi-FI" dirty="0" smtClean="0"/>
              <a:t>Sentraalinen/pitkäaikainen kanyyli</a:t>
            </a:r>
          </a:p>
          <a:p>
            <a:pPr lvl="2"/>
            <a:r>
              <a:rPr lang="fi-FI" dirty="0" err="1" smtClean="0"/>
              <a:t>Parenteraalinen</a:t>
            </a:r>
            <a:r>
              <a:rPr lang="fi-FI" dirty="0" smtClean="0"/>
              <a:t> ravitsemus, </a:t>
            </a:r>
            <a:r>
              <a:rPr lang="fi-FI" dirty="0" err="1" smtClean="0"/>
              <a:t>hemodialyysi</a:t>
            </a:r>
            <a:r>
              <a:rPr lang="fi-FI" dirty="0" smtClean="0"/>
              <a:t>, sytostaattihoidot</a:t>
            </a:r>
          </a:p>
          <a:p>
            <a:pPr lvl="1"/>
            <a:r>
              <a:rPr lang="fi-FI" dirty="0" err="1" smtClean="0"/>
              <a:t>Immunosuppressio</a:t>
            </a:r>
            <a:endParaRPr lang="fi-FI" dirty="0" smtClean="0"/>
          </a:p>
          <a:p>
            <a:pPr lvl="1"/>
            <a:r>
              <a:rPr lang="fi-FI" dirty="0" smtClean="0"/>
              <a:t>Gynekologiset ja GI-kanavan leikkaukset</a:t>
            </a:r>
          </a:p>
          <a:p>
            <a:pPr lvl="1"/>
            <a:r>
              <a:rPr lang="fi-FI" dirty="0" smtClean="0"/>
              <a:t>Suoliperforaatio, </a:t>
            </a:r>
            <a:r>
              <a:rPr lang="fi-FI" dirty="0" err="1" smtClean="0"/>
              <a:t>pankreatiitti</a:t>
            </a:r>
            <a:endParaRPr lang="fi-FI" dirty="0" smtClean="0"/>
          </a:p>
          <a:p>
            <a:pPr lvl="1"/>
            <a:r>
              <a:rPr lang="fi-FI" dirty="0" smtClean="0"/>
              <a:t>Tehohoitopotilaat, palovamma- ja traumapotilaat</a:t>
            </a:r>
          </a:p>
          <a:p>
            <a:pPr lvl="1"/>
            <a:r>
              <a:rPr lang="fi-FI" dirty="0" smtClean="0"/>
              <a:t>Suonensisäiset päihteet</a:t>
            </a:r>
          </a:p>
          <a:p>
            <a:r>
              <a:rPr lang="fi-FI" dirty="0" err="1" smtClean="0"/>
              <a:t>Kandidemia</a:t>
            </a:r>
            <a:r>
              <a:rPr lang="fi-FI" dirty="0" smtClean="0"/>
              <a:t> yleisin </a:t>
            </a:r>
            <a:r>
              <a:rPr lang="fi-FI" dirty="0" err="1" smtClean="0"/>
              <a:t>invasiivisen</a:t>
            </a:r>
            <a:r>
              <a:rPr lang="fi-FI" dirty="0" smtClean="0"/>
              <a:t> </a:t>
            </a:r>
            <a:r>
              <a:rPr lang="fi-FI" dirty="0" err="1" smtClean="0"/>
              <a:t>kandidiaasin</a:t>
            </a:r>
            <a:r>
              <a:rPr lang="fi-FI" dirty="0" smtClean="0"/>
              <a:t> ilmenemä</a:t>
            </a:r>
          </a:p>
          <a:p>
            <a:pPr lvl="1"/>
            <a:r>
              <a:rPr lang="fi-FI" dirty="0" smtClean="0"/>
              <a:t>Vartalon TT, </a:t>
            </a:r>
            <a:r>
              <a:rPr lang="fi-FI" dirty="0" err="1" smtClean="0"/>
              <a:t>sydänecho</a:t>
            </a:r>
            <a:r>
              <a:rPr lang="fi-FI" dirty="0" smtClean="0"/>
              <a:t>, silmänpohjatutkimus indisoituja syvien fokusten etsimiseksi</a:t>
            </a:r>
          </a:p>
          <a:p>
            <a:pPr lvl="2"/>
            <a:r>
              <a:rPr lang="fi-FI" dirty="0" smtClean="0"/>
              <a:t>Huomioi </a:t>
            </a:r>
            <a:r>
              <a:rPr lang="fi-FI" dirty="0" err="1" smtClean="0"/>
              <a:t>neutropenia</a:t>
            </a:r>
            <a:r>
              <a:rPr lang="fi-FI" dirty="0"/>
              <a:t>:</a:t>
            </a:r>
            <a:r>
              <a:rPr lang="fi-FI" dirty="0" smtClean="0"/>
              <a:t> nollasoluilla ei välttämättä kypsy näkyviä paiseita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67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Antimykooteista</a:t>
            </a:r>
            <a:r>
              <a:rPr lang="fi-FI" dirty="0" smtClean="0"/>
              <a:t>/-</a:t>
            </a:r>
            <a:r>
              <a:rPr lang="fi-FI" dirty="0" err="1" smtClean="0"/>
              <a:t>fungaaleista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04489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 smtClean="0"/>
              <a:t>Atsolit</a:t>
            </a:r>
            <a:endParaRPr lang="fi-FI" dirty="0" smtClean="0"/>
          </a:p>
          <a:p>
            <a:pPr lvl="1"/>
            <a:r>
              <a:rPr lang="fi-FI" dirty="0" err="1" smtClean="0"/>
              <a:t>Imidatsolit</a:t>
            </a:r>
            <a:endParaRPr lang="fi-FI" dirty="0" smtClean="0"/>
          </a:p>
          <a:p>
            <a:pPr lvl="2"/>
            <a:r>
              <a:rPr lang="fi-FI" dirty="0" smtClean="0"/>
              <a:t>Esim. </a:t>
            </a:r>
            <a:r>
              <a:rPr lang="fi-FI" dirty="0" err="1" smtClean="0"/>
              <a:t>isokonatsoli</a:t>
            </a:r>
            <a:r>
              <a:rPr lang="fi-FI" dirty="0" smtClean="0"/>
              <a:t>, </a:t>
            </a:r>
            <a:r>
              <a:rPr lang="fi-FI" dirty="0" err="1" smtClean="0"/>
              <a:t>ketokonatsoli</a:t>
            </a:r>
            <a:endParaRPr lang="fi-FI" dirty="0" smtClean="0"/>
          </a:p>
          <a:p>
            <a:pPr lvl="1"/>
            <a:r>
              <a:rPr lang="fi-FI" dirty="0" err="1" smtClean="0"/>
              <a:t>Triatsolit</a:t>
            </a:r>
            <a:endParaRPr lang="fi-FI" dirty="0" smtClean="0"/>
          </a:p>
          <a:p>
            <a:pPr lvl="2"/>
            <a:r>
              <a:rPr lang="fi-FI" dirty="0" smtClean="0"/>
              <a:t>Esim. </a:t>
            </a:r>
            <a:r>
              <a:rPr lang="fi-FI" dirty="0" err="1" smtClean="0">
                <a:solidFill>
                  <a:srgbClr val="FFC000"/>
                </a:solidFill>
              </a:rPr>
              <a:t>flukonatsoli</a:t>
            </a:r>
            <a:r>
              <a:rPr lang="fi-FI" dirty="0" smtClean="0"/>
              <a:t>, </a:t>
            </a:r>
            <a:r>
              <a:rPr lang="fi-FI" dirty="0" err="1" smtClean="0"/>
              <a:t>itrakonatsoli</a:t>
            </a:r>
            <a:r>
              <a:rPr lang="fi-FI" dirty="0" smtClean="0"/>
              <a:t>, </a:t>
            </a:r>
            <a:r>
              <a:rPr lang="fi-FI" dirty="0" err="1" smtClean="0"/>
              <a:t>vorikonatsoli</a:t>
            </a:r>
            <a:r>
              <a:rPr lang="fi-FI" dirty="0" smtClean="0"/>
              <a:t>, </a:t>
            </a:r>
            <a:r>
              <a:rPr lang="fi-FI" dirty="0" err="1" smtClean="0"/>
              <a:t>posakonatsoli</a:t>
            </a:r>
            <a:endParaRPr lang="fi-FI" dirty="0" smtClean="0"/>
          </a:p>
          <a:p>
            <a:pPr lvl="1"/>
            <a:r>
              <a:rPr lang="fi-FI" dirty="0" err="1" smtClean="0"/>
              <a:t>Tiatsolit</a:t>
            </a:r>
            <a:endParaRPr lang="fi-FI" dirty="0" smtClean="0"/>
          </a:p>
          <a:p>
            <a:pPr lvl="1"/>
            <a:r>
              <a:rPr lang="fi-FI" dirty="0" smtClean="0"/>
              <a:t>Häiritsevät sienisolujen pintakalvomuodostusta inhiboimalla </a:t>
            </a:r>
            <a:r>
              <a:rPr lang="fi-FI" dirty="0" err="1" smtClean="0"/>
              <a:t>lanosteroli</a:t>
            </a:r>
            <a:r>
              <a:rPr lang="fi-FI" dirty="0" smtClean="0"/>
              <a:t> 14-alfa-demetylaasia, jolloin </a:t>
            </a:r>
            <a:r>
              <a:rPr lang="fi-FI" dirty="0" err="1" smtClean="0"/>
              <a:t>lanosterolista</a:t>
            </a:r>
            <a:r>
              <a:rPr lang="fi-FI" dirty="0" smtClean="0"/>
              <a:t> ei konvertoidu </a:t>
            </a:r>
            <a:r>
              <a:rPr lang="fi-FI" dirty="0" err="1" smtClean="0"/>
              <a:t>ergosterolia</a:t>
            </a:r>
            <a:endParaRPr lang="fi-FI" dirty="0" smtClean="0"/>
          </a:p>
          <a:p>
            <a:r>
              <a:rPr lang="fi-FI" dirty="0" err="1" smtClean="0"/>
              <a:t>Ekinokandiinit</a:t>
            </a:r>
            <a:endParaRPr lang="fi-FI" dirty="0" smtClean="0"/>
          </a:p>
          <a:p>
            <a:pPr lvl="1"/>
            <a:r>
              <a:rPr lang="fi-FI" dirty="0" err="1" smtClean="0">
                <a:solidFill>
                  <a:srgbClr val="FFC000"/>
                </a:solidFill>
              </a:rPr>
              <a:t>Anidulafungiini</a:t>
            </a:r>
            <a:r>
              <a:rPr lang="fi-FI" dirty="0" smtClean="0"/>
              <a:t>, </a:t>
            </a:r>
            <a:r>
              <a:rPr lang="fi-FI" dirty="0" err="1" smtClean="0">
                <a:solidFill>
                  <a:srgbClr val="FFC000"/>
                </a:solidFill>
              </a:rPr>
              <a:t>kaspofungiini</a:t>
            </a:r>
            <a:r>
              <a:rPr lang="fi-FI" dirty="0" smtClean="0"/>
              <a:t>, </a:t>
            </a:r>
            <a:r>
              <a:rPr lang="fi-FI" dirty="0" err="1" smtClean="0"/>
              <a:t>mikafungiini</a:t>
            </a:r>
            <a:endParaRPr lang="fi-FI" dirty="0" smtClean="0"/>
          </a:p>
          <a:p>
            <a:pPr lvl="1"/>
            <a:r>
              <a:rPr lang="fi-FI" dirty="0" smtClean="0"/>
              <a:t>Estävät </a:t>
            </a:r>
            <a:r>
              <a:rPr lang="fi-FI" dirty="0" err="1" smtClean="0"/>
              <a:t>glukaanin</a:t>
            </a:r>
            <a:r>
              <a:rPr lang="fi-FI" dirty="0" smtClean="0"/>
              <a:t> muodostuksen soluseinässä inhiboimalla 1,3-betaglukaanisyntaasia</a:t>
            </a:r>
          </a:p>
          <a:p>
            <a:r>
              <a:rPr lang="fi-FI" dirty="0" err="1" smtClean="0"/>
              <a:t>Polyeenit</a:t>
            </a:r>
            <a:endParaRPr lang="fi-FI" dirty="0" smtClean="0"/>
          </a:p>
          <a:p>
            <a:pPr lvl="1"/>
            <a:r>
              <a:rPr lang="fi-FI" dirty="0" smtClean="0"/>
              <a:t>Esim. </a:t>
            </a:r>
            <a:r>
              <a:rPr lang="fi-FI" dirty="0" err="1" smtClean="0">
                <a:solidFill>
                  <a:srgbClr val="FFC000"/>
                </a:solidFill>
              </a:rPr>
              <a:t>amfoterisiini</a:t>
            </a:r>
            <a:r>
              <a:rPr lang="fi-FI" dirty="0" smtClean="0">
                <a:solidFill>
                  <a:srgbClr val="FFC000"/>
                </a:solidFill>
              </a:rPr>
              <a:t>-B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itoutuu soluseinämän </a:t>
            </a:r>
            <a:r>
              <a:rPr lang="fi-FI" dirty="0" err="1" smtClean="0"/>
              <a:t>steroleihin</a:t>
            </a:r>
            <a:r>
              <a:rPr lang="fi-FI" dirty="0" smtClean="0"/>
              <a:t> muuttaen seinämärakenteen kidemäisemmäksi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15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7" y="0"/>
            <a:ext cx="6364733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437129" cy="1326321"/>
          </a:xfrm>
        </p:spPr>
        <p:txBody>
          <a:bodyPr/>
          <a:lstStyle/>
          <a:p>
            <a:r>
              <a:rPr lang="fi-FI" dirty="0" smtClean="0"/>
              <a:t>C. </a:t>
            </a:r>
            <a:r>
              <a:rPr lang="fi-FI" dirty="0" err="1" smtClean="0"/>
              <a:t>auris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4989067" cy="4583488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Nopeasti yleistyvä</a:t>
            </a:r>
          </a:p>
          <a:p>
            <a:pPr lvl="1"/>
            <a:r>
              <a:rPr lang="fi-FI" dirty="0" smtClean="0"/>
              <a:t>Tunnistettiin 2009 Itä-Aasiassa, levisi USA:han 2013, Eurooppaan 2016, Suomeen 2021</a:t>
            </a:r>
          </a:p>
          <a:p>
            <a:r>
              <a:rPr lang="fi-FI" dirty="0" smtClean="0"/>
              <a:t>WHO, CDC, ECDC seuraa</a:t>
            </a:r>
          </a:p>
          <a:p>
            <a:pPr lvl="1"/>
            <a:r>
              <a:rPr lang="fi-FI" dirty="0" smtClean="0"/>
              <a:t>Maailmalla epidemioita</a:t>
            </a:r>
          </a:p>
          <a:p>
            <a:pPr lvl="2"/>
            <a:r>
              <a:rPr lang="fi-FI" dirty="0" err="1" smtClean="0"/>
              <a:t>Kolonisoi</a:t>
            </a:r>
            <a:r>
              <a:rPr lang="fi-FI" dirty="0" smtClean="0"/>
              <a:t> pintoja sairaalassa, pahimmillaan johtanut rakennusten purkuun</a:t>
            </a:r>
          </a:p>
          <a:p>
            <a:pPr lvl="1"/>
            <a:r>
              <a:rPr lang="fi-FI" dirty="0" smtClean="0"/>
              <a:t>Suomessa vasta 2 kantajaa</a:t>
            </a:r>
          </a:p>
          <a:p>
            <a:r>
              <a:rPr lang="fi-FI" dirty="0" smtClean="0"/>
              <a:t>Ilmastonmuutos tehnyt taudinaiheuttajan?</a:t>
            </a:r>
          </a:p>
          <a:p>
            <a:pPr lvl="1"/>
            <a:r>
              <a:rPr lang="fi-FI" dirty="0" smtClean="0"/>
              <a:t>Viihtyy soisilla, kohtalaisen suolapitoisuuden omaavan maaperän alueilla</a:t>
            </a:r>
          </a:p>
          <a:p>
            <a:pPr lvl="1"/>
            <a:r>
              <a:rPr lang="fi-FI" dirty="0" smtClean="0"/>
              <a:t>Nousevat keskilämpötilat johtaneet evoluutiopaineeseen sietää paremmin ihmiselimistöä muistuttavia olosuhteita</a:t>
            </a:r>
          </a:p>
        </p:txBody>
      </p:sp>
    </p:spTree>
    <p:extLst>
      <p:ext uri="{BB962C8B-B14F-4D97-AF65-F5344CB8AC3E}">
        <p14:creationId xmlns:p14="http://schemas.microsoft.com/office/powerpoint/2010/main" val="6136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ECDC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13" y="2095499"/>
            <a:ext cx="8425397" cy="4454929"/>
          </a:xfrm>
        </p:spPr>
      </p:pic>
    </p:spTree>
    <p:extLst>
      <p:ext uri="{BB962C8B-B14F-4D97-AF65-F5344CB8AC3E}">
        <p14:creationId xmlns:p14="http://schemas.microsoft.com/office/powerpoint/2010/main" val="37050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i:0#.w|oysnet\saarijje</DisplayName>
        <AccountId>5724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2023-10-03T21:00:00+00:00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MUAVRSSTWASF-92438712-436</_dlc_DocId>
    <_dlc_DocIdUrl xmlns="d3e50268-7799-48af-83c3-9a9b063078bc">
      <Url>https://internet.oysnet.ppshp.fi/dokumentit/_layouts/15/DocIdRedir.aspx?ID=MUAVRSSTWASF-92438712-436</Url>
      <Description>MUAVRSSTWASF-92438712-436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9D7BFAE4-4151-42E0-97CB-FF2DE2684261}"/>
</file>

<file path=customXml/itemProps2.xml><?xml version="1.0" encoding="utf-8"?>
<ds:datastoreItem xmlns:ds="http://schemas.openxmlformats.org/officeDocument/2006/customXml" ds:itemID="{955F2DEB-E556-4FBC-BF46-48585C2BADDA}"/>
</file>

<file path=customXml/itemProps3.xml><?xml version="1.0" encoding="utf-8"?>
<ds:datastoreItem xmlns:ds="http://schemas.openxmlformats.org/officeDocument/2006/customXml" ds:itemID="{1B99A37A-0034-48CB-8DBA-AEF5E1B3B80D}"/>
</file>

<file path=customXml/itemProps4.xml><?xml version="1.0" encoding="utf-8"?>
<ds:datastoreItem xmlns:ds="http://schemas.openxmlformats.org/officeDocument/2006/customXml" ds:itemID="{D3905E84-75ED-4668-8DA6-63149ED7D95F}"/>
</file>

<file path=customXml/itemProps5.xml><?xml version="1.0" encoding="utf-8"?>
<ds:datastoreItem xmlns:ds="http://schemas.openxmlformats.org/officeDocument/2006/customXml" ds:itemID="{3821C599-AB68-4A42-BDF9-A5E7706AD9CB}"/>
</file>

<file path=docProps/app.xml><?xml version="1.0" encoding="utf-8"?>
<Properties xmlns="http://schemas.openxmlformats.org/officeDocument/2006/extended-properties" xmlns:vt="http://schemas.openxmlformats.org/officeDocument/2006/docPropsVTypes">
  <Template>Damasti</Template>
  <TotalTime>282</TotalTime>
  <Words>585</Words>
  <Application>Microsoft Office PowerPoint</Application>
  <PresentationFormat>Laajakuva</PresentationFormat>
  <Paragraphs>115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Candida auris</vt:lpstr>
      <vt:lpstr>Candida</vt:lpstr>
      <vt:lpstr>Candida</vt:lpstr>
      <vt:lpstr>Suun ja nielun kandidiaasi</vt:lpstr>
      <vt:lpstr>Neutropeenisen potilaan disseminoitunut kandidiaasi</vt:lpstr>
      <vt:lpstr>Invasiivinen kandidiaasi &amp; kandidemia</vt:lpstr>
      <vt:lpstr>Antimykooteista/-fungaaleista</vt:lpstr>
      <vt:lpstr>C. auris</vt:lpstr>
      <vt:lpstr>ECDC</vt:lpstr>
      <vt:lpstr>ECDC</vt:lpstr>
      <vt:lpstr>C. Auris - MDR</vt:lpstr>
      <vt:lpstr>C. Auris - Diagnostiikka</vt:lpstr>
      <vt:lpstr>C. Auris - Hoito</vt:lpstr>
      <vt:lpstr>Pohdintaa</vt:lpstr>
      <vt:lpstr>Kiitos!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Resistentti Candida auris 4.10.2023</dc:title>
  <dc:creator>Saarijärvi Jere</dc:creator>
  <cp:keywords/>
  <cp:lastModifiedBy>Holappa Jatta</cp:lastModifiedBy>
  <cp:revision>28</cp:revision>
  <dcterms:created xsi:type="dcterms:W3CDTF">2023-09-04T06:29:12Z</dcterms:created>
  <dcterms:modified xsi:type="dcterms:W3CDTF">2023-10-13T06:03:37Z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77826f0b-322d-4fcd-aa6e-8e705ee186da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266300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